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91" y="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enze, Christopher M (cmk7sq)" userId="5513a6e9-7bcd-4ecc-aa32-454be1b446d5" providerId="ADAL" clId="{D7D0DEEF-9AC4-4571-B972-B64E2A26186E}"/>
    <pc:docChg chg="custSel modSld">
      <pc:chgData name="Kuenze, Christopher M (cmk7sq)" userId="5513a6e9-7bcd-4ecc-aa32-454be1b446d5" providerId="ADAL" clId="{D7D0DEEF-9AC4-4571-B972-B64E2A26186E}" dt="2026-08-24T17:23:23.113" v="61" actId="20577"/>
      <pc:docMkLst>
        <pc:docMk/>
      </pc:docMkLst>
      <pc:sldChg chg="modSp mod">
        <pc:chgData name="Kuenze, Christopher M (cmk7sq)" userId="5513a6e9-7bcd-4ecc-aa32-454be1b446d5" providerId="ADAL" clId="{D7D0DEEF-9AC4-4571-B972-B64E2A26186E}" dt="2026-08-19T19:15:51.693" v="26" actId="20577"/>
        <pc:sldMkLst>
          <pc:docMk/>
          <pc:sldMk cId="0" sldId="257"/>
        </pc:sldMkLst>
        <pc:spChg chg="mod">
          <ac:chgData name="Kuenze, Christopher M (cmk7sq)" userId="5513a6e9-7bcd-4ecc-aa32-454be1b446d5" providerId="ADAL" clId="{D7D0DEEF-9AC4-4571-B972-B64E2A26186E}" dt="2026-08-19T19:15:51.693" v="26" actId="20577"/>
          <ac:spMkLst>
            <pc:docMk/>
            <pc:sldMk cId="0" sldId="257"/>
            <ac:spMk id="22" creationId="{00000000-0000-0000-0000-000000000000}"/>
          </ac:spMkLst>
        </pc:spChg>
        <pc:spChg chg="mod">
          <ac:chgData name="Kuenze, Christopher M (cmk7sq)" userId="5513a6e9-7bcd-4ecc-aa32-454be1b446d5" providerId="ADAL" clId="{D7D0DEEF-9AC4-4571-B972-B64E2A26186E}" dt="2026-08-19T19:15:38.291" v="0" actId="21"/>
          <ac:spMkLst>
            <pc:docMk/>
            <pc:sldMk cId="0" sldId="257"/>
            <ac:spMk id="25" creationId="{00000000-0000-0000-0000-000000000000}"/>
          </ac:spMkLst>
        </pc:spChg>
      </pc:sldChg>
      <pc:sldChg chg="modSp mod">
        <pc:chgData name="Kuenze, Christopher M (cmk7sq)" userId="5513a6e9-7bcd-4ecc-aa32-454be1b446d5" providerId="ADAL" clId="{D7D0DEEF-9AC4-4571-B972-B64E2A26186E}" dt="2026-08-20T13:14:35.862" v="27" actId="20577"/>
        <pc:sldMkLst>
          <pc:docMk/>
          <pc:sldMk cId="0" sldId="258"/>
        </pc:sldMkLst>
        <pc:spChg chg="mod">
          <ac:chgData name="Kuenze, Christopher M (cmk7sq)" userId="5513a6e9-7bcd-4ecc-aa32-454be1b446d5" providerId="ADAL" clId="{D7D0DEEF-9AC4-4571-B972-B64E2A26186E}" dt="2026-08-20T13:14:35.862" v="27" actId="20577"/>
          <ac:spMkLst>
            <pc:docMk/>
            <pc:sldMk cId="0" sldId="258"/>
            <ac:spMk id="23" creationId="{00000000-0000-0000-0000-000000000000}"/>
          </ac:spMkLst>
        </pc:spChg>
      </pc:sldChg>
      <pc:sldChg chg="delSp modSp mod">
        <pc:chgData name="Kuenze, Christopher M (cmk7sq)" userId="5513a6e9-7bcd-4ecc-aa32-454be1b446d5" providerId="ADAL" clId="{D7D0DEEF-9AC4-4571-B972-B64E2A26186E}" dt="2026-08-20T21:22:25.399" v="41"/>
        <pc:sldMkLst>
          <pc:docMk/>
          <pc:sldMk cId="0" sldId="262"/>
        </pc:sldMkLst>
        <pc:spChg chg="mod">
          <ac:chgData name="Kuenze, Christopher M (cmk7sq)" userId="5513a6e9-7bcd-4ecc-aa32-454be1b446d5" providerId="ADAL" clId="{D7D0DEEF-9AC4-4571-B972-B64E2A26186E}" dt="2026-08-20T21:22:04.023" v="39" actId="1036"/>
          <ac:spMkLst>
            <pc:docMk/>
            <pc:sldMk cId="0" sldId="262"/>
            <ac:spMk id="19" creationId="{00000000-0000-0000-0000-000000000000}"/>
          </ac:spMkLst>
        </pc:spChg>
        <pc:spChg chg="mod">
          <ac:chgData name="Kuenze, Christopher M (cmk7sq)" userId="5513a6e9-7bcd-4ecc-aa32-454be1b446d5" providerId="ADAL" clId="{D7D0DEEF-9AC4-4571-B972-B64E2A26186E}" dt="2026-08-20T21:22:04.023" v="39" actId="1036"/>
          <ac:spMkLst>
            <pc:docMk/>
            <pc:sldMk cId="0" sldId="262"/>
            <ac:spMk id="22" creationId="{00000000-0000-0000-0000-000000000000}"/>
          </ac:spMkLst>
        </pc:spChg>
        <pc:spChg chg="mod">
          <ac:chgData name="Kuenze, Christopher M (cmk7sq)" userId="5513a6e9-7bcd-4ecc-aa32-454be1b446d5" providerId="ADAL" clId="{D7D0DEEF-9AC4-4571-B972-B64E2A26186E}" dt="2026-08-20T21:22:04.023" v="39" actId="1036"/>
          <ac:spMkLst>
            <pc:docMk/>
            <pc:sldMk cId="0" sldId="262"/>
            <ac:spMk id="25" creationId="{00000000-0000-0000-0000-000000000000}"/>
          </ac:spMkLst>
        </pc:spChg>
        <pc:spChg chg="mod">
          <ac:chgData name="Kuenze, Christopher M (cmk7sq)" userId="5513a6e9-7bcd-4ecc-aa32-454be1b446d5" providerId="ADAL" clId="{D7D0DEEF-9AC4-4571-B972-B64E2A26186E}" dt="2026-08-20T21:22:25.399" v="41"/>
          <ac:spMkLst>
            <pc:docMk/>
            <pc:sldMk cId="0" sldId="262"/>
            <ac:spMk id="29" creationId="{00000000-0000-0000-0000-000000000000}"/>
          </ac:spMkLst>
        </pc:spChg>
      </pc:sldChg>
      <pc:sldChg chg="modSp mod">
        <pc:chgData name="Kuenze, Christopher M (cmk7sq)" userId="5513a6e9-7bcd-4ecc-aa32-454be1b446d5" providerId="ADAL" clId="{D7D0DEEF-9AC4-4571-B972-B64E2A26186E}" dt="2026-08-24T17:23:23.113" v="61" actId="20577"/>
        <pc:sldMkLst>
          <pc:docMk/>
          <pc:sldMk cId="0" sldId="263"/>
        </pc:sldMkLst>
        <pc:spChg chg="mod">
          <ac:chgData name="Kuenze, Christopher M (cmk7sq)" userId="5513a6e9-7bcd-4ecc-aa32-454be1b446d5" providerId="ADAL" clId="{D7D0DEEF-9AC4-4571-B972-B64E2A26186E}" dt="2026-08-24T17:23:23.113" v="61" actId="20577"/>
          <ac:spMkLst>
            <pc:docMk/>
            <pc:sldMk cId="0" sldId="263"/>
            <ac:spMk id="3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249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214884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300" dirty="0">
                <a:solidFill>
                  <a:srgbClr val="9F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 FOUNDATION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2606040"/>
            <a:ext cx="10728655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Communications Program</a:t>
            </a:r>
            <a:endParaRPr lang="en-US" sz="4000" dirty="0"/>
          </a:p>
          <a:p>
            <a:pPr marL="0" indent="0" algn="ctr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Guide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272888" y="4160520"/>
            <a:ext cx="1645920" cy="0"/>
          </a:xfrm>
          <a:prstGeom prst="line">
            <a:avLst/>
          </a:prstGeom>
          <a:noFill/>
          <a:ln w="317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71600" y="4343400"/>
            <a:ext cx="94484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C7D2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reference for abstract submission, review, and program scheduling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Notifications &amp; Final Program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 – MAY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1264890" y="2103120"/>
            <a:ext cx="640080" cy="640080"/>
          </a:xfrm>
          <a:prstGeom prst="ellipse">
            <a:avLst/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127730" y="210312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Mid-Feb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2880360"/>
            <a:ext cx="207257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Rejection letters sent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904970" y="2423160"/>
            <a:ext cx="1615379" cy="0"/>
          </a:xfrm>
          <a:prstGeom prst="line">
            <a:avLst/>
          </a:prstGeom>
          <a:noFill/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520349" y="2103120"/>
            <a:ext cx="640080" cy="640080"/>
          </a:xfrm>
          <a:prstGeom prst="ellipse">
            <a:avLst/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383189" y="210312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</a:t>
            </a: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804099" y="2880360"/>
            <a:ext cx="207257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acceptance letters sent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160429" y="2423160"/>
            <a:ext cx="1615379" cy="0"/>
          </a:xfrm>
          <a:prstGeom prst="line">
            <a:avLst/>
          </a:prstGeom>
          <a:noFill/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5775808" y="2103120"/>
            <a:ext cx="640080" cy="640080"/>
          </a:xfrm>
          <a:prstGeom prst="ellipse">
            <a:avLst/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638648" y="210312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</a:t>
            </a: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059558" y="2880360"/>
            <a:ext cx="207257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letters with date &amp; time sent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415888" y="2423160"/>
            <a:ext cx="1615379" cy="0"/>
          </a:xfrm>
          <a:prstGeom prst="line">
            <a:avLst/>
          </a:prstGeom>
          <a:noFill/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031267" y="2103120"/>
            <a:ext cx="640080" cy="640080"/>
          </a:xfrm>
          <a:prstGeom prst="ellipse">
            <a:avLst/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7894107" y="210312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</a:t>
            </a: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315017" y="2880360"/>
            <a:ext cx="207257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Moderators confirmed &amp; contacted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671347" y="2423160"/>
            <a:ext cx="1615379" cy="0"/>
          </a:xfrm>
          <a:prstGeom prst="line">
            <a:avLst/>
          </a:prstGeom>
          <a:noFill/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10286726" y="2103120"/>
            <a:ext cx="640080" cy="640080"/>
          </a:xfrm>
          <a:prstGeom prst="ellipse">
            <a:avLst/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10149566" y="210312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</a:t>
            </a: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570476" y="2880360"/>
            <a:ext cx="207257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info due to NATA Meetings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57200" y="4114800"/>
            <a:ext cx="11277295" cy="1554480"/>
          </a:xfrm>
          <a:prstGeom prst="roundRect">
            <a:avLst>
              <a:gd name="adj" fmla="val 4706"/>
            </a:avLst>
          </a:prstGeom>
          <a:solidFill>
            <a:srgbClr val="1B3A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822960" y="4297680"/>
            <a:ext cx="1054577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Thanks for your interest in the NATA Foundation Free Communications Program!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822960" y="4846320"/>
            <a:ext cx="10545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9FC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natafoundation.org/request-funding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Setup &amp; Abstract Submission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– NOV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57200" y="1965960"/>
            <a:ext cx="5501488" cy="2103120"/>
          </a:xfrm>
          <a:prstGeom prst="roundRect">
            <a:avLst>
              <a:gd name="adj" fmla="val 260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" y="209397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2459736"/>
            <a:ext cx="513572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confirms the committee roster for the upcoming year (13 members, plus the Research Committee Chair &amp; Convention Planning Committee Representative)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new members are discussed at the January meeting; FC Chair contacts them as needed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works with NATA Foundation staff to review and update the call for abstracts for the website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233008" y="1965960"/>
            <a:ext cx="5501488" cy="2103120"/>
          </a:xfrm>
          <a:prstGeom prst="roundRect">
            <a:avLst>
              <a:gd name="adj" fmla="val 260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15888" y="209397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September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6415888" y="2459736"/>
            <a:ext cx="513572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for abstracts is posted on the website by early September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confirms all incoming committee members</a:t>
            </a:r>
          </a:p>
          <a:p>
            <a:pPr marL="342900" indent="-342900">
              <a:spcAft>
                <a:spcPts val="600"/>
              </a:spcAft>
              <a:buSzPct val="100000"/>
              <a:buFontTx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abstract submission opens in mid- </a:t>
            </a:r>
            <a:r>
              <a:rPr lang="en-US" sz="125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late-September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457200" y="4206240"/>
            <a:ext cx="5501488" cy="2103120"/>
          </a:xfrm>
          <a:prstGeom prst="roundRect">
            <a:avLst>
              <a:gd name="adj" fmla="val 260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40080" y="433425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October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640080" y="4700016"/>
            <a:ext cx="513572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and NATA Foundation staff schedule the January meeting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233008" y="4206240"/>
            <a:ext cx="5501488" cy="2103120"/>
          </a:xfrm>
          <a:prstGeom prst="roundRect">
            <a:avLst>
              <a:gd name="adj" fmla="val 260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415888" y="433425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November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415888" y="4700016"/>
            <a:ext cx="5135728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Mid-November — abstract submission closes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 review process begins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Team Formation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NOVEMBER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2255459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1965960"/>
            <a:ext cx="5501488" cy="3977640"/>
          </a:xfrm>
          <a:prstGeom prst="roundRect">
            <a:avLst>
              <a:gd name="adj" fmla="val 137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209397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Preparing the Abstracts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2459736"/>
            <a:ext cx="5135728" cy="3392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 Foundation staff begin work to blind abstracts, assign codes, and group them by topical category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Abstracts are categorized into topical themes and grouped together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Reviewers are assigned as closely as possible to their area of expertise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studies and critically appraised topics (CATs) are spread out evenly among the 6 review groups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233008" y="1965960"/>
            <a:ext cx="5501488" cy="3977640"/>
          </a:xfrm>
          <a:prstGeom prst="roundRect">
            <a:avLst>
              <a:gd name="adj" fmla="val 137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15888" y="209397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Teams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415888" y="2459736"/>
            <a:ext cx="5135728" cy="3392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creates the review teams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teams of 2 people each; each team reviews approximately 60 abstracts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7th </a:t>
            </a: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— FC Chair, Awards Chair, &amp; CPC Representative — serves as the “Second Review” team for all abstracts being rejected</a:t>
            </a:r>
            <a:endParaRPr lang="en-US" sz="1250" dirty="0"/>
          </a:p>
          <a:p>
            <a:pPr marL="685800" lvl="1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team also reviews some case studies and mechanically reviews the student exchange abstracts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&amp; Review Website Setup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DECEMBER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2255459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1965960"/>
            <a:ext cx="3637178" cy="3977640"/>
          </a:xfrm>
          <a:prstGeom prst="roundRect">
            <a:avLst>
              <a:gd name="adj" fmla="val 1508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2093976"/>
            <a:ext cx="327141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&amp; Categorization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2459736"/>
            <a:ext cx="3271418" cy="3392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 Foundation staff complete coding and create topical categories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send the FC Chair a spreadsheet showing the number of abstracts submitted per category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277258" y="1965960"/>
            <a:ext cx="3637178" cy="3977640"/>
          </a:xfrm>
          <a:prstGeom prst="roundRect">
            <a:avLst>
              <a:gd name="adj" fmla="val 1508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460138" y="2093976"/>
            <a:ext cx="327141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Assignment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460138" y="2459736"/>
            <a:ext cx="3271418" cy="3392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assigns abstracts to review groups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returns the “Reviewer Assignments Taxonomy Table” to NATA Foundation staff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097317" y="1965960"/>
            <a:ext cx="3637178" cy="3977640"/>
          </a:xfrm>
          <a:prstGeom prst="roundRect">
            <a:avLst>
              <a:gd name="adj" fmla="val 1508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280197" y="2093976"/>
            <a:ext cx="327141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Website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8280197" y="2459736"/>
            <a:ext cx="3271418" cy="3392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 Foundation staff build the review website and upload each reviewer's assigned (blinded) abstracts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is accessible to reviewers by early December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Abstract Review Requirements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DECEMBER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4510918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1965960"/>
            <a:ext cx="5501488" cy="3977640"/>
          </a:xfrm>
          <a:prstGeom prst="roundRect">
            <a:avLst>
              <a:gd name="adj" fmla="val 137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209397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Standard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2459736"/>
            <a:ext cx="5135728" cy="3392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Peer-Review track abstract undergoes both a mechanical and a scientific merit review by at least 2 committee members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presentations must be original work — not previously presented or published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manuscript is under review at submission and is later accepted prior to the meeting, the author must notify the FC Chair and the abstract is removed from the program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233008" y="1965960"/>
            <a:ext cx="5501488" cy="3977640"/>
          </a:xfrm>
          <a:prstGeom prst="roundRect">
            <a:avLst>
              <a:gd name="adj" fmla="val 1379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15888" y="2093976"/>
            <a:ext cx="51357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 &amp; Deadlines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415888" y="2459736"/>
            <a:ext cx="5135728" cy="3392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Previous presentation at state &amp; district athletic training meetings, or the NATA Athletic Training Educators' Conference, is acceptable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review criteria are used for original research vs. case study abstracts (full detail in Appendix A)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5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are completed by early January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Meeting: Abstract Decisions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4510918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57200" y="1965960"/>
            <a:ext cx="112772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 Chair reviews the abstract review process with the committee; the group reviews common rejection criteria and reasons for mechanical rejection.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2514600"/>
            <a:ext cx="3576218" cy="594360"/>
          </a:xfrm>
          <a:prstGeom prst="roundRect">
            <a:avLst>
              <a:gd name="adj" fmla="val 1230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7200" y="2514600"/>
            <a:ext cx="357621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4307738" y="2514600"/>
            <a:ext cx="3576218" cy="594360"/>
          </a:xfrm>
          <a:prstGeom prst="roundRect">
            <a:avLst>
              <a:gd name="adj" fmla="val 12308"/>
            </a:avLst>
          </a:prstGeom>
          <a:solidFill>
            <a:srgbClr val="B23B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307738" y="2514600"/>
            <a:ext cx="357621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8158277" y="2514600"/>
            <a:ext cx="3576218" cy="594360"/>
          </a:xfrm>
          <a:prstGeom prst="roundRect">
            <a:avLst>
              <a:gd name="adj" fmla="val 12308"/>
            </a:avLst>
          </a:prstGeom>
          <a:solidFill>
            <a:srgbClr val="C97A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158277" y="2514600"/>
            <a:ext cx="357621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– Mechanical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457200" y="3337560"/>
            <a:ext cx="11277295" cy="2606040"/>
          </a:xfrm>
          <a:prstGeom prst="roundRect">
            <a:avLst>
              <a:gd name="adj" fmla="val 2105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40080" y="3465576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Workflow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640080" y="3831336"/>
            <a:ext cx="10911535" cy="2020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teams divide up and make a decision on each abstract in their group, marking it A, R, or RM; the decision is recorded in the master spreadsheet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Comments and reasons for rejection are recorded by reviewers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“Second Review” team receives all R and RM abstracts and comments and makes the final rejection decision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team also verifies that any NATA Foundation–funded abstract has been accepted, or identifies what minor corrections are needed for acceptance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Meeting: Student Award Finalists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6766377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1965960"/>
            <a:ext cx="3637178" cy="868680"/>
          </a:xfrm>
          <a:prstGeom prst="roundRect">
            <a:avLst>
              <a:gd name="adj" fmla="val 8421"/>
            </a:avLst>
          </a:prstGeom>
          <a:solidFill>
            <a:srgbClr val="E7F1EC"/>
          </a:solidFill>
          <a:ln w="127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57200" y="2182660"/>
            <a:ext cx="3637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Pre-Professional/Professional Student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4277258" y="1965960"/>
            <a:ext cx="3637178" cy="868680"/>
          </a:xfrm>
          <a:prstGeom prst="roundRect">
            <a:avLst>
              <a:gd name="adj" fmla="val 8421"/>
            </a:avLst>
          </a:prstGeom>
          <a:solidFill>
            <a:srgbClr val="E7F1EC"/>
          </a:solidFill>
          <a:ln w="127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277258" y="2182660"/>
            <a:ext cx="3637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Post-Professional Advanced Clinical Track Student 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8097317" y="1965960"/>
            <a:ext cx="3637178" cy="868680"/>
          </a:xfrm>
          <a:prstGeom prst="roundRect">
            <a:avLst>
              <a:gd name="adj" fmla="val 8421"/>
            </a:avLst>
          </a:prstGeom>
          <a:solidFill>
            <a:srgbClr val="E7F1EC"/>
          </a:solidFill>
          <a:ln w="127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097317" y="2182660"/>
            <a:ext cx="363717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Post-Professional Academic Doctoral Student 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457200" y="3063240"/>
            <a:ext cx="11277295" cy="2880360"/>
          </a:xfrm>
          <a:prstGeom prst="roundRect">
            <a:avLst>
              <a:gd name="adj" fmla="val 1905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40080" y="3191256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Selection Process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640080" y="3557016"/>
            <a:ext cx="10911535" cy="2295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each review group, the abstracts with the highest scores in each submission category are forwarded to the Awards Chair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Committee Awards Chair + at least 1 FC member select the finalists for each category</a:t>
            </a:r>
          </a:p>
          <a:p>
            <a:pPr marL="800100" lvl="1" indent="-342900">
              <a:spcAft>
                <a:spcPts val="600"/>
              </a:spcAft>
              <a:buSzPct val="100000"/>
              <a:buChar char="●"/>
            </a:pPr>
            <a:r>
              <a:rPr lang="en-US" sz="1100" dirty="0"/>
              <a:t>Pre-Professional/Professional Student</a:t>
            </a:r>
          </a:p>
          <a:p>
            <a:pPr marL="800100" lvl="1" indent="-342900">
              <a:spcAft>
                <a:spcPts val="600"/>
              </a:spcAft>
              <a:buSzPct val="100000"/>
              <a:buChar char="●"/>
            </a:pPr>
            <a:r>
              <a:rPr lang="en-US" sz="1100" dirty="0"/>
              <a:t>Post-Professional Advanced Clinical Track Student </a:t>
            </a:r>
          </a:p>
          <a:p>
            <a:pPr marL="800100" lvl="1" indent="-342900">
              <a:spcAft>
                <a:spcPts val="600"/>
              </a:spcAft>
              <a:buSzPct val="100000"/>
              <a:buChar char="●"/>
            </a:pPr>
            <a:r>
              <a:rPr lang="en-US" sz="1100"/>
              <a:t>Post-Professional Academic Doctoral Student </a:t>
            </a:r>
          </a:p>
          <a:p>
            <a:pPr marL="800100" lvl="1" indent="-342900">
              <a:spcAft>
                <a:spcPts val="600"/>
              </a:spcAft>
              <a:buSzPct val="100000"/>
              <a:buChar char="●"/>
            </a:pPr>
            <a:r>
              <a:rPr lang="en-US" sz="1100"/>
              <a:t>Early-Career</a:t>
            </a:r>
            <a:endParaRPr lang="en-US" sz="1100" dirty="0"/>
          </a:p>
          <a:p>
            <a:pPr marL="800100" lvl="1" indent="-342900">
              <a:spcAft>
                <a:spcPts val="600"/>
              </a:spcAft>
              <a:buSzPct val="100000"/>
              <a:buChar char="●"/>
            </a:pPr>
            <a:r>
              <a:rPr lang="en-US" sz="1100" dirty="0"/>
              <a:t>Established Career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Award finalists will give an oral presentation of their work during the annual meeting program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 Meeting: Program Schedule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6766377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590747" y="1965960"/>
            <a:ext cx="2682164" cy="1051560"/>
          </a:xfrm>
          <a:prstGeom prst="roundRect">
            <a:avLst>
              <a:gd name="adj" fmla="val 6957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682187" y="2075688"/>
            <a:ext cx="24992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 Sessions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2682187" y="2587752"/>
            <a:ext cx="24992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4–6 abstracts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919091" y="1965960"/>
            <a:ext cx="2682164" cy="1051560"/>
          </a:xfrm>
          <a:prstGeom prst="roundRect">
            <a:avLst>
              <a:gd name="adj" fmla="val 6957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7010531" y="2075688"/>
            <a:ext cx="24992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Poster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7010531" y="2587752"/>
            <a:ext cx="24992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week; alphabetical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57200" y="3246120"/>
            <a:ext cx="11277295" cy="2697480"/>
          </a:xfrm>
          <a:prstGeom prst="roundRect">
            <a:avLst>
              <a:gd name="adj" fmla="val 2034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40080" y="3374136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Scheduling Notes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640080" y="3739896"/>
            <a:ext cx="10911535" cy="21122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Topical clusters are created from accepted abstracts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Undergraduate students can present in any format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NATA </a:t>
            </a:r>
            <a:r>
              <a:rPr lang="en-US" sz="135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 Group determines </a:t>
            </a: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 of oral and poster sessions available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35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step: unblind abstracts to confirm authors are available at the times given, accounting for other scheduled presentations or moderating duties</a:t>
            </a:r>
            <a:endParaRPr lang="en-US" sz="1350" dirty="0"/>
          </a:p>
        </p:txBody>
      </p:sp>
      <p:sp>
        <p:nvSpPr>
          <p:cNvPr id="33" name="Shape 31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686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PROCESS 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Moderators &amp; Post-Meeting Wrap-Up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9464040" y="384048"/>
            <a:ext cx="2267712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64040" y="384048"/>
            <a:ext cx="226771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JANUARY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584930" y="1481328"/>
            <a:ext cx="9021836" cy="0"/>
          </a:xfrm>
          <a:prstGeom prst="line">
            <a:avLst/>
          </a:prstGeom>
          <a:noFill/>
          <a:ln w="2540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84930" y="1481328"/>
            <a:ext cx="6766377" cy="0"/>
          </a:xfrm>
          <a:prstGeom prst="line">
            <a:avLst/>
          </a:prstGeom>
          <a:noFill/>
          <a:ln w="2540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493490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Submission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48949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12659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Assignment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04408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968118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Review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8259867" y="1389888"/>
            <a:ext cx="182880" cy="182880"/>
          </a:xfrm>
          <a:prstGeom prst="ellipse">
            <a:avLst/>
          </a:prstGeom>
          <a:solidFill>
            <a:srgbClr val="2E7D5B"/>
          </a:solidFill>
          <a:ln w="19050">
            <a:solidFill>
              <a:srgbClr val="2E7D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23577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Decisions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10515326" y="1389888"/>
            <a:ext cx="182880" cy="1828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479036" y="1627632"/>
            <a:ext cx="225545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2103120"/>
            <a:ext cx="11277295" cy="3566160"/>
          </a:xfrm>
          <a:prstGeom prst="roundRect">
            <a:avLst>
              <a:gd name="adj" fmla="val 1538"/>
            </a:avLst>
          </a:prstGeom>
          <a:solidFill>
            <a:srgbClr val="F5F7F8"/>
          </a:solidFill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2231136"/>
            <a:ext cx="1091153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Moderators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2596896"/>
            <a:ext cx="10911535" cy="29809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at least 2 potential moderators for each session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moderator availability against the session schedule (CPC Representative)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oral and thematic poster sessions into rooms (CPC Representative)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457200" y="6419088"/>
            <a:ext cx="11277295" cy="0"/>
          </a:xfrm>
          <a:prstGeom prst="line">
            <a:avLst/>
          </a:prstGeom>
          <a:noFill/>
          <a:ln w="9525">
            <a:solidFill>
              <a:srgbClr val="D9DE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57200" y="64739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and Advancing the Athletic Training Profession through Research and Education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185855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1072</Words>
  <Application>Microsoft Office PowerPoint</Application>
  <PresentationFormat>Widescreen</PresentationFormat>
  <Paragraphs>194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Kuenze, Christopher M (cmk7sq)</cp:lastModifiedBy>
  <cp:revision>3</cp:revision>
  <dcterms:created xsi:type="dcterms:W3CDTF">2026-08-19T17:40:18Z</dcterms:created>
  <dcterms:modified xsi:type="dcterms:W3CDTF">2026-08-24T17:23:23Z</dcterms:modified>
</cp:coreProperties>
</file>